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58" r:id="rId5"/>
    <p:sldMasterId id="2147483682" r:id="rId6"/>
  </p:sldMasterIdLst>
  <p:notesMasterIdLst>
    <p:notesMasterId r:id="rId16"/>
  </p:notesMasterIdLst>
  <p:handoutMasterIdLst>
    <p:handoutMasterId r:id="rId17"/>
  </p:handoutMasterIdLst>
  <p:sldIdLst>
    <p:sldId id="282" r:id="rId7"/>
    <p:sldId id="269" r:id="rId8"/>
    <p:sldId id="270" r:id="rId9"/>
    <p:sldId id="283" r:id="rId10"/>
    <p:sldId id="281" r:id="rId11"/>
    <p:sldId id="284" r:id="rId12"/>
    <p:sldId id="285" r:id="rId13"/>
    <p:sldId id="279" r:id="rId14"/>
    <p:sldId id="28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39CE29-ECE3-BD5C-9292-D9329BA789F3}" name="Hilaman, Lara" initials="HL" userId="S::llane@doe.nj.gov::990d83b4-95ef-491d-90f2-57f09870f3c9" providerId="AD"/>
  <p188:author id="{91591392-DC48-6E48-4729-7295971318A0}" name="Vadel, Orlando" initials="VO" userId="S::ovadel@doe.nj.gov::42733c62-df4d-4e35-af44-17929b1d2fc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E24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7" autoAdjust="0"/>
    <p:restoredTop sz="94647" autoAdjust="0"/>
  </p:normalViewPr>
  <p:slideViewPr>
    <p:cSldViewPr snapToGrid="0">
      <p:cViewPr>
        <p:scale>
          <a:sx n="75" d="100"/>
          <a:sy n="75" d="100"/>
        </p:scale>
        <p:origin x="-210" y="-3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ntralsrv2\home\swestberg\2022%20NJSLA%20Spring%20Scores\NJSLA%20Subgroup%20Char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ntralsrv2\home\swestberg\2022%20NJSLA%20Spring%20Scores\NJSLA%20Subgroup%20Char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centralsrv2\home\swestberg\2022%20NJSLA%20Spring%20Scores\NJSLA%20Subgroup%20Char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Proficiency by Race</a:t>
            </a:r>
            <a:endParaRPr lang="en-US">
              <a:effectLst/>
            </a:endParaRPr>
          </a:p>
          <a:p>
            <a:pPr>
              <a:defRPr/>
            </a:pPr>
            <a:r>
              <a:rPr lang="en-US" sz="1800" b="1" i="0" baseline="0">
                <a:effectLst/>
              </a:rPr>
              <a:t>% Meeting + Exceeding, ELA All Grades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ELA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Asian</c:v>
                </c:pt>
                <c:pt idx="1">
                  <c:v>Black</c:v>
                </c:pt>
                <c:pt idx="2">
                  <c:v>Hispanic</c:v>
                </c:pt>
                <c:pt idx="3">
                  <c:v>Multiple</c:v>
                </c:pt>
                <c:pt idx="4">
                  <c:v>White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69</c:v>
                </c:pt>
                <c:pt idx="1">
                  <c:v>20</c:v>
                </c:pt>
                <c:pt idx="2">
                  <c:v>44</c:v>
                </c:pt>
                <c:pt idx="3">
                  <c:v>54</c:v>
                </c:pt>
                <c:pt idx="4">
                  <c:v>55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Math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Asian</c:v>
                </c:pt>
                <c:pt idx="1">
                  <c:v>Black</c:v>
                </c:pt>
                <c:pt idx="2">
                  <c:v>Hispanic</c:v>
                </c:pt>
                <c:pt idx="3">
                  <c:v>Multiple</c:v>
                </c:pt>
                <c:pt idx="4">
                  <c:v>White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77</c:v>
                </c:pt>
                <c:pt idx="1">
                  <c:v>33</c:v>
                </c:pt>
                <c:pt idx="2">
                  <c:v>24</c:v>
                </c:pt>
                <c:pt idx="3">
                  <c:v>38</c:v>
                </c:pt>
                <c:pt idx="4">
                  <c:v>47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7698560"/>
        <c:axId val="207708544"/>
      </c:barChart>
      <c:catAx>
        <c:axId val="207698560"/>
        <c:scaling>
          <c:orientation val="minMax"/>
        </c:scaling>
        <c:delete val="0"/>
        <c:axPos val="b"/>
        <c:majorTickMark val="none"/>
        <c:minorTickMark val="none"/>
        <c:tickLblPos val="nextTo"/>
        <c:crossAx val="207708544"/>
        <c:crosses val="autoZero"/>
        <c:auto val="1"/>
        <c:lblAlgn val="ctr"/>
        <c:lblOffset val="100"/>
        <c:noMultiLvlLbl val="0"/>
      </c:catAx>
      <c:valAx>
        <c:axId val="20770854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076985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 dirty="0">
                <a:effectLst/>
              </a:rPr>
              <a:t>Proficiency by </a:t>
            </a:r>
            <a:r>
              <a:rPr lang="en-US" sz="1800" b="1" i="0" baseline="0" dirty="0" smtClean="0">
                <a:effectLst/>
              </a:rPr>
              <a:t>Gender</a:t>
            </a:r>
            <a:endParaRPr lang="en-US" dirty="0">
              <a:effectLst/>
            </a:endParaRPr>
          </a:p>
          <a:p>
            <a:pPr>
              <a:defRPr/>
            </a:pPr>
            <a:r>
              <a:rPr lang="en-US" sz="1800" b="1" i="0" baseline="0" dirty="0">
                <a:effectLst/>
              </a:rPr>
              <a:t>% Meeting + Exceeding, All Grades</a:t>
            </a:r>
            <a:endParaRPr lang="en-US" dirty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Sheet2!$A$2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cat>
            <c:strRef>
              <c:f>Sheet2!$B$1:$C$1</c:f>
              <c:strCache>
                <c:ptCount val="2"/>
                <c:pt idx="0">
                  <c:v>ELA</c:v>
                </c:pt>
                <c:pt idx="1">
                  <c:v>Math</c:v>
                </c:pt>
              </c:strCache>
            </c:strRef>
          </c:cat>
          <c:val>
            <c:numRef>
              <c:f>Sheet2!$B$2:$C$2</c:f>
              <c:numCache>
                <c:formatCode>General</c:formatCode>
                <c:ptCount val="2"/>
                <c:pt idx="0">
                  <c:v>58</c:v>
                </c:pt>
                <c:pt idx="1">
                  <c:v>45</c:v>
                </c:pt>
              </c:numCache>
            </c:numRef>
          </c:val>
        </c:ser>
        <c:ser>
          <c:idx val="1"/>
          <c:order val="1"/>
          <c:tx>
            <c:strRef>
              <c:f>Sheet2!$A$3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cat>
            <c:strRef>
              <c:f>Sheet2!$B$1:$C$1</c:f>
              <c:strCache>
                <c:ptCount val="2"/>
                <c:pt idx="0">
                  <c:v>ELA</c:v>
                </c:pt>
                <c:pt idx="1">
                  <c:v>Math</c:v>
                </c:pt>
              </c:strCache>
            </c:strRef>
          </c:cat>
          <c:val>
            <c:numRef>
              <c:f>Sheet2!$B$3:$C$3</c:f>
              <c:numCache>
                <c:formatCode>General</c:formatCode>
                <c:ptCount val="2"/>
                <c:pt idx="0">
                  <c:v>48</c:v>
                </c:pt>
                <c:pt idx="1">
                  <c:v>44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7748480"/>
        <c:axId val="208012416"/>
      </c:barChart>
      <c:catAx>
        <c:axId val="207748480"/>
        <c:scaling>
          <c:orientation val="minMax"/>
        </c:scaling>
        <c:delete val="0"/>
        <c:axPos val="b"/>
        <c:majorTickMark val="none"/>
        <c:minorTickMark val="none"/>
        <c:tickLblPos val="nextTo"/>
        <c:crossAx val="208012416"/>
        <c:crosses val="autoZero"/>
        <c:auto val="1"/>
        <c:lblAlgn val="ctr"/>
        <c:lblOffset val="100"/>
        <c:noMultiLvlLbl val="0"/>
      </c:catAx>
      <c:valAx>
        <c:axId val="20801241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077484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Proficiency by Program</a:t>
            </a:r>
            <a:endParaRPr lang="en-US">
              <a:effectLst/>
            </a:endParaRPr>
          </a:p>
          <a:p>
            <a:pPr>
              <a:defRPr/>
            </a:pPr>
            <a:r>
              <a:rPr lang="en-US" sz="1800" b="1" i="0" baseline="0">
                <a:effectLst/>
              </a:rPr>
              <a:t>% Meeting + Exceeding, All Grades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'[NJSLA Subgroup Charts.xlsx]Sheet3'!$B$1</c:f>
              <c:strCache>
                <c:ptCount val="1"/>
                <c:pt idx="0">
                  <c:v>ELA</c:v>
                </c:pt>
              </c:strCache>
            </c:strRef>
          </c:tx>
          <c:invertIfNegative val="0"/>
          <c:cat>
            <c:strRef>
              <c:f>'[NJSLA Subgroup Charts.xlsx]Sheet3'!$A$2:$A$6</c:f>
              <c:strCache>
                <c:ptCount val="5"/>
                <c:pt idx="0">
                  <c:v>F/R Lunch</c:v>
                </c:pt>
                <c:pt idx="1">
                  <c:v>504</c:v>
                </c:pt>
                <c:pt idx="2">
                  <c:v>ELL</c:v>
                </c:pt>
                <c:pt idx="3">
                  <c:v>Spec Ed</c:v>
                </c:pt>
                <c:pt idx="4">
                  <c:v>Gen Ed</c:v>
                </c:pt>
              </c:strCache>
            </c:strRef>
          </c:cat>
          <c:val>
            <c:numRef>
              <c:f>'[NJSLA Subgroup Charts.xlsx]Sheet3'!$B$2:$B$6</c:f>
              <c:numCache>
                <c:formatCode>General</c:formatCode>
                <c:ptCount val="5"/>
                <c:pt idx="0">
                  <c:v>0</c:v>
                </c:pt>
                <c:pt idx="1">
                  <c:v>38</c:v>
                </c:pt>
                <c:pt idx="2">
                  <c:v>17</c:v>
                </c:pt>
                <c:pt idx="3">
                  <c:v>20</c:v>
                </c:pt>
                <c:pt idx="4">
                  <c:v>64</c:v>
                </c:pt>
              </c:numCache>
            </c:numRef>
          </c:val>
        </c:ser>
        <c:ser>
          <c:idx val="1"/>
          <c:order val="1"/>
          <c:tx>
            <c:strRef>
              <c:f>'[NJSLA Subgroup Charts.xlsx]Sheet3'!$C$1</c:f>
              <c:strCache>
                <c:ptCount val="1"/>
                <c:pt idx="0">
                  <c:v>Math</c:v>
                </c:pt>
              </c:strCache>
            </c:strRef>
          </c:tx>
          <c:invertIfNegative val="0"/>
          <c:cat>
            <c:strRef>
              <c:f>'[NJSLA Subgroup Charts.xlsx]Sheet3'!$A$2:$A$6</c:f>
              <c:strCache>
                <c:ptCount val="5"/>
                <c:pt idx="0">
                  <c:v>F/R Lunch</c:v>
                </c:pt>
                <c:pt idx="1">
                  <c:v>504</c:v>
                </c:pt>
                <c:pt idx="2">
                  <c:v>ELL</c:v>
                </c:pt>
                <c:pt idx="3">
                  <c:v>Spec Ed</c:v>
                </c:pt>
                <c:pt idx="4">
                  <c:v>Gen Ed</c:v>
                </c:pt>
              </c:strCache>
            </c:strRef>
          </c:cat>
          <c:val>
            <c:numRef>
              <c:f>'[NJSLA Subgroup Charts.xlsx]Sheet3'!$C$2:$C$6</c:f>
              <c:numCache>
                <c:formatCode>General</c:formatCode>
                <c:ptCount val="5"/>
                <c:pt idx="0">
                  <c:v>0</c:v>
                </c:pt>
                <c:pt idx="1">
                  <c:v>23</c:v>
                </c:pt>
                <c:pt idx="2">
                  <c:v>36</c:v>
                </c:pt>
                <c:pt idx="3">
                  <c:v>17</c:v>
                </c:pt>
                <c:pt idx="4">
                  <c:v>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067584"/>
        <c:axId val="208069376"/>
      </c:barChart>
      <c:catAx>
        <c:axId val="208067584"/>
        <c:scaling>
          <c:orientation val="minMax"/>
        </c:scaling>
        <c:delete val="0"/>
        <c:axPos val="b"/>
        <c:majorTickMark val="none"/>
        <c:minorTickMark val="none"/>
        <c:tickLblPos val="nextTo"/>
        <c:crossAx val="208069376"/>
        <c:crosses val="autoZero"/>
        <c:auto val="1"/>
        <c:lblAlgn val="ctr"/>
        <c:lblOffset val="100"/>
        <c:noMultiLvlLbl val="0"/>
      </c:catAx>
      <c:valAx>
        <c:axId val="20806937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080675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13CA4259-EAE7-46D8-9E95-EECF222633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1A12993-B11F-4A1A-9605-19E2237870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425AFB-E73E-4C47-BA4D-95B867A1CC0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F405770-E5EF-402C-9691-9BF7CF31DC1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754CEE4-A16C-4F67-915C-EEEA190ED36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8FD18C-D8A1-484B-BA09-7DA4094F3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0154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8AC223-25EB-40B2-9538-010511AACFA5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7A44F7-5F69-4F06-8F30-FB0E6EC0A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755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A74195A-8207-4653-9618-FEF2DA8A3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014B6A3B-3BF1-49BB-A418-D9BD7963E31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1451" y="1222375"/>
            <a:ext cx="11849100" cy="4803775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1C79865C-D298-48FE-A461-FAEF3874AA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410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Picture_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6EFF54-08E1-4BFC-BDFD-CD90649E1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0951" y="195934"/>
            <a:ext cx="10102849" cy="962407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D61273DB-711C-4569-B5D6-110AE7AF38F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5100" y="1277651"/>
            <a:ext cx="11853863" cy="7657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Picture Placeholder 1">
            <a:extLst>
              <a:ext uri="{FF2B5EF4-FFF2-40B4-BE49-F238E27FC236}">
                <a16:creationId xmlns="" xmlns:a16="http://schemas.microsoft.com/office/drawing/2014/main" id="{EEE87F8B-8AA8-49AF-8B4D-9363E19586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175657" y="2341622"/>
            <a:ext cx="10255262" cy="361735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8C584C0-6D73-4AC0-9B07-6A274D7A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37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89AEFE-FC93-4AF4-AA60-69D74CEA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">
            <a:extLst>
              <a:ext uri="{FF2B5EF4-FFF2-40B4-BE49-F238E27FC236}">
                <a16:creationId xmlns="" xmlns:a16="http://schemas.microsoft.com/office/drawing/2014/main" id="{8EB81FAF-D709-4158-AB3A-6470D4C7F2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30460" y="1520826"/>
            <a:ext cx="9808557" cy="368778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="" xmlns:a16="http://schemas.microsoft.com/office/drawing/2014/main" id="{7D6D3F22-3F6B-483B-8748-C40C664682D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430460" y="5457471"/>
            <a:ext cx="9808556" cy="550863"/>
          </a:xfrm>
        </p:spPr>
        <p:txBody>
          <a:bodyPr rIns="91440"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Enter source/citation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65DF3EB-641B-4E11-8A18-AB00ABB1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6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6EFF54-08E1-4BFC-BDFD-CD90649E1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0951" y="195934"/>
            <a:ext cx="10102849" cy="962407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1">
            <a:extLst>
              <a:ext uri="{FF2B5EF4-FFF2-40B4-BE49-F238E27FC236}">
                <a16:creationId xmlns="" xmlns:a16="http://schemas.microsoft.com/office/drawing/2014/main" id="{EEE87F8B-8AA8-49AF-8B4D-9363E19586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65254" y="1226582"/>
            <a:ext cx="5563517" cy="46894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="" xmlns:a16="http://schemas.microsoft.com/office/drawing/2014/main" id="{78BB418D-9BD3-4031-AC15-403BABC477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1226581"/>
            <a:ext cx="5930746" cy="468947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8C584C0-6D73-4AC0-9B07-6A274D7A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478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6EFF54-08E1-4BFC-BDFD-CD90649E1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0951" y="195934"/>
            <a:ext cx="10102849" cy="962407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1">
            <a:extLst>
              <a:ext uri="{FF2B5EF4-FFF2-40B4-BE49-F238E27FC236}">
                <a16:creationId xmlns="" xmlns:a16="http://schemas.microsoft.com/office/drawing/2014/main" id="{EEE87F8B-8AA8-49AF-8B4D-9363E19586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65254" y="1226582"/>
            <a:ext cx="5563517" cy="41571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5BDDE2DB-6549-448D-B8B8-EC575041184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5100" y="5457825"/>
            <a:ext cx="5564188" cy="550863"/>
          </a:xfrm>
        </p:spPr>
        <p:txBody>
          <a:bodyPr rIns="91440"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Enter source/citation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="" xmlns:a16="http://schemas.microsoft.com/office/drawing/2014/main" id="{78BB418D-9BD3-4031-AC15-403BABC477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00" y="1226581"/>
            <a:ext cx="5930746" cy="468947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8C584C0-6D73-4AC0-9B07-6A274D7A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44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_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D19DD0B-203A-49C4-9F48-8D711C6D1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website">
            <a:extLst>
              <a:ext uri="{FF2B5EF4-FFF2-40B4-BE49-F238E27FC236}">
                <a16:creationId xmlns="" xmlns:a16="http://schemas.microsoft.com/office/drawing/2014/main" id="{257493FF-CD20-4B73-9767-F1B99F11BE0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0" y="1256859"/>
            <a:ext cx="12192000" cy="747579"/>
          </a:xfrm>
        </p:spPr>
        <p:txBody>
          <a:bodyPr lIns="0" rIns="91440">
            <a:normAutofit/>
          </a:bodyPr>
          <a:lstStyle>
            <a:lvl1pPr marL="0" indent="0" algn="ctr">
              <a:spcBef>
                <a:spcPts val="0"/>
              </a:spcBef>
              <a:buNone/>
              <a:defRPr sz="3200"/>
            </a:lvl1pPr>
          </a:lstStyle>
          <a:p>
            <a:pPr lvl="0"/>
            <a:r>
              <a:rPr lang="en-US"/>
              <a:t>Department or Office Webpage</a:t>
            </a:r>
          </a:p>
        </p:txBody>
      </p:sp>
      <p:sp>
        <p:nvSpPr>
          <p:cNvPr id="5" name="contact info">
            <a:extLst>
              <a:ext uri="{FF2B5EF4-FFF2-40B4-BE49-F238E27FC236}">
                <a16:creationId xmlns="" xmlns:a16="http://schemas.microsoft.com/office/drawing/2014/main" id="{6F4F1684-EE2D-419B-9D6E-6617B1C18A9E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-1" y="2226096"/>
            <a:ext cx="12191999" cy="1493491"/>
          </a:xfrm>
        </p:spPr>
        <p:txBody>
          <a:bodyPr lIns="0" rIns="0">
            <a:normAutofit/>
          </a:bodyPr>
          <a:lstStyle>
            <a:lvl1pPr marL="0" indent="0" algn="ctr">
              <a:spcBef>
                <a:spcPts val="0"/>
              </a:spcBef>
              <a:spcAft>
                <a:spcPts val="1200"/>
              </a:spcAft>
              <a:buNone/>
              <a:defRPr sz="3200"/>
            </a:lvl1pPr>
          </a:lstStyle>
          <a:p>
            <a:pPr lvl="0"/>
            <a:r>
              <a:rPr lang="en-US"/>
              <a:t>Contact Info</a:t>
            </a:r>
          </a:p>
        </p:txBody>
      </p:sp>
      <p:sp>
        <p:nvSpPr>
          <p:cNvPr id="7" name="follow us">
            <a:extLst>
              <a:ext uri="{FF2B5EF4-FFF2-40B4-BE49-F238E27FC236}">
                <a16:creationId xmlns="" xmlns:a16="http://schemas.microsoft.com/office/drawing/2014/main" id="{45487015-5153-4640-AB82-30B0797FB536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0" y="3901967"/>
            <a:ext cx="12192000" cy="640081"/>
          </a:xfrm>
        </p:spPr>
        <p:txBody>
          <a:bodyPr lIns="0" rIns="0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400" b="1"/>
            </a:lvl1pPr>
          </a:lstStyle>
          <a:p>
            <a:pPr lvl="0"/>
            <a:r>
              <a:rPr lang="en-US"/>
              <a:t>Text</a:t>
            </a:r>
          </a:p>
        </p:txBody>
      </p:sp>
      <p:pic>
        <p:nvPicPr>
          <p:cNvPr id="8" name="Facebook">
            <a:extLst>
              <a:ext uri="{FF2B5EF4-FFF2-40B4-BE49-F238E27FC236}">
                <a16:creationId xmlns="" xmlns:a16="http://schemas.microsoft.com/office/drawing/2014/main" id="{D47437DB-276A-491E-9DED-5CE275B555E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7940" y="4737577"/>
            <a:ext cx="644285" cy="640080"/>
          </a:xfrm>
          <a:prstGeom prst="rect">
            <a:avLst/>
          </a:prstGeom>
        </p:spPr>
      </p:pic>
      <p:sp>
        <p:nvSpPr>
          <p:cNvPr id="11" name="Facebook handle">
            <a:extLst>
              <a:ext uri="{FF2B5EF4-FFF2-40B4-BE49-F238E27FC236}">
                <a16:creationId xmlns="" xmlns:a16="http://schemas.microsoft.com/office/drawing/2014/main" id="{582D491C-6C97-4EB7-9FC4-C09543B2B4C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18901" y="5497665"/>
            <a:ext cx="1542361" cy="640080"/>
          </a:xfrm>
        </p:spPr>
        <p:txBody>
          <a:bodyPr rIns="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Enter Facebook info</a:t>
            </a:r>
          </a:p>
        </p:txBody>
      </p:sp>
      <p:pic>
        <p:nvPicPr>
          <p:cNvPr id="9" name="Twitter">
            <a:extLst>
              <a:ext uri="{FF2B5EF4-FFF2-40B4-BE49-F238E27FC236}">
                <a16:creationId xmlns="" xmlns:a16="http://schemas.microsoft.com/office/drawing/2014/main" id="{0D9005C3-B95E-4B18-AAE7-E24BE5196D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6823" y="4737577"/>
            <a:ext cx="638349" cy="640080"/>
          </a:xfrm>
          <a:prstGeom prst="rect">
            <a:avLst/>
          </a:prstGeom>
        </p:spPr>
      </p:pic>
      <p:sp>
        <p:nvSpPr>
          <p:cNvPr id="12" name="Twitter handle">
            <a:extLst>
              <a:ext uri="{FF2B5EF4-FFF2-40B4-BE49-F238E27FC236}">
                <a16:creationId xmlns="" xmlns:a16="http://schemas.microsoft.com/office/drawing/2014/main" id="{86493432-72F4-449E-B539-D1AA7F57D16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91766" y="5497665"/>
            <a:ext cx="1608463" cy="640081"/>
          </a:xfrm>
        </p:spPr>
        <p:txBody>
          <a:bodyPr rIns="9144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Enter Twitter info</a:t>
            </a:r>
          </a:p>
        </p:txBody>
      </p:sp>
      <p:pic>
        <p:nvPicPr>
          <p:cNvPr id="10" name="Instagram">
            <a:extLst>
              <a:ext uri="{FF2B5EF4-FFF2-40B4-BE49-F238E27FC236}">
                <a16:creationId xmlns="" xmlns:a16="http://schemas.microsoft.com/office/drawing/2014/main" id="{378C0CF0-E836-4DD3-855C-BE5F54E6A3E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579776" y="4690799"/>
            <a:ext cx="734848" cy="733636"/>
          </a:xfrm>
          <a:prstGeom prst="rect">
            <a:avLst/>
          </a:prstGeom>
        </p:spPr>
      </p:pic>
      <p:sp>
        <p:nvSpPr>
          <p:cNvPr id="13" name="Instagram handle">
            <a:extLst>
              <a:ext uri="{FF2B5EF4-FFF2-40B4-BE49-F238E27FC236}">
                <a16:creationId xmlns="" xmlns:a16="http://schemas.microsoft.com/office/drawing/2014/main" id="{3B7466F7-8FB3-4D97-990A-262C144EE8EF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7182175" y="5497665"/>
            <a:ext cx="1608462" cy="640081"/>
          </a:xfrm>
        </p:spPr>
        <p:txBody>
          <a:bodyPr rIns="91440">
            <a:no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Enter Instagram info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339DFE4-2DF1-4F25-B907-12A180D6D3B4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8602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esentation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8314CF2-96BC-4ED7-87C7-9D6684FBC9F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037850"/>
            <a:ext cx="12191999" cy="1282447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CE9FB07D-9D60-4B83-BCD7-C0D73181423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" y="3654080"/>
            <a:ext cx="12191998" cy="2198080"/>
          </a:xfrm>
        </p:spPr>
        <p:txBody>
          <a:bodyPr/>
          <a:lstStyle>
            <a:lvl1pPr marL="0" indent="0" algn="ctr">
              <a:buNone/>
              <a:defRPr sz="2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Office Name</a:t>
            </a:r>
          </a:p>
          <a:p>
            <a:r>
              <a:rPr lang="en-US"/>
              <a:t>Division Name</a:t>
            </a:r>
          </a:p>
          <a:p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6553725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ection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C1264C6-2DE2-4496-9BDD-E370398EF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03650"/>
            <a:ext cx="12192000" cy="2726386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D1FDB5E-23D5-4641-84CD-18757E9EB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294482"/>
            <a:ext cx="2743200" cy="365125"/>
          </a:xfrm>
        </p:spPr>
        <p:txBody>
          <a:bodyPr/>
          <a:lstStyle/>
          <a:p>
            <a:fld id="{063B872D-3AE9-4542-A461-B751CD6BB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4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_Content_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D19DD0B-203A-49C4-9F48-8D711C6D1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1">
            <a:extLst>
              <a:ext uri="{FF2B5EF4-FFF2-40B4-BE49-F238E27FC236}">
                <a16:creationId xmlns="" xmlns:a16="http://schemas.microsoft.com/office/drawing/2014/main" id="{257493FF-CD20-4B73-9767-F1B99F11B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292" y="1430627"/>
            <a:ext cx="11890272" cy="2226974"/>
          </a:xfrm>
        </p:spPr>
        <p:txBody>
          <a:bodyPr>
            <a:no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78EA82EE-04AA-4E18-9C5B-623D41A88E2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55436" y="3735253"/>
            <a:ext cx="11890272" cy="2226974"/>
          </a:xfrm>
        </p:spPr>
        <p:txBody>
          <a:bodyPr>
            <a:no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339DFE4-2DF1-4F25-B907-12A180D6D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781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_Content_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D19DD0B-203A-49C4-9F48-8D711C6D1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Subtitle 1">
            <a:extLst>
              <a:ext uri="{FF2B5EF4-FFF2-40B4-BE49-F238E27FC236}">
                <a16:creationId xmlns="" xmlns:a16="http://schemas.microsoft.com/office/drawing/2014/main" id="{FE7420B2-557E-48EE-B2B6-06D64A51825A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146291" y="1138548"/>
            <a:ext cx="1189027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1">
            <a:extLst>
              <a:ext uri="{FF2B5EF4-FFF2-40B4-BE49-F238E27FC236}">
                <a16:creationId xmlns="" xmlns:a16="http://schemas.microsoft.com/office/drawing/2014/main" id="{257493FF-CD20-4B73-9767-F1B99F11B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292" y="1962460"/>
            <a:ext cx="11890272" cy="1433759"/>
          </a:xfrm>
        </p:spPr>
        <p:txBody>
          <a:bodyPr rIns="91440"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="" xmlns:a16="http://schemas.microsoft.com/office/drawing/2014/main" id="{38B7E127-F1D4-487E-A15F-845BF8F6D645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146290" y="3603812"/>
            <a:ext cx="1189027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78EA82EE-04AA-4E18-9C5B-623D41A88E2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55436" y="4439797"/>
            <a:ext cx="11890272" cy="1522429"/>
          </a:xfrm>
        </p:spPr>
        <p:txBody>
          <a:bodyPr rIns="91440"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339DFE4-2DF1-4F25-B907-12A180D6D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046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9877FA7-B2A5-4046-9CFE-EF4777184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1">
            <a:extLst>
              <a:ext uri="{FF2B5EF4-FFF2-40B4-BE49-F238E27FC236}">
                <a16:creationId xmlns="" xmlns:a16="http://schemas.microsoft.com/office/drawing/2014/main" id="{8BE3CC32-6F75-4749-8C0D-726CD30D3F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6270" y="1429017"/>
            <a:ext cx="5843530" cy="4498057"/>
          </a:xfrm>
        </p:spPr>
        <p:txBody>
          <a:bodyPr rIns="640080"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="" xmlns:a16="http://schemas.microsoft.com/office/drawing/2014/main" id="{9E70591A-C582-4B0B-95C3-1CEE6E7FEE31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172202" y="1429016"/>
            <a:ext cx="5843530" cy="4498057"/>
          </a:xfrm>
        </p:spPr>
        <p:txBody>
          <a:bodyPr rIns="640080"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639E9F5-AA06-4F8D-9C3C-93F84C021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05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9877FA7-B2A5-4046-9CFE-EF4777184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">
            <a:extLst>
              <a:ext uri="{FF2B5EF4-FFF2-40B4-BE49-F238E27FC236}">
                <a16:creationId xmlns="" xmlns:a16="http://schemas.microsoft.com/office/drawing/2014/main" id="{8BE3CC32-6F75-4749-8C0D-726CD30D3F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6270" y="1429017"/>
            <a:ext cx="3800820" cy="4498057"/>
          </a:xfrm>
        </p:spPr>
        <p:txBody>
          <a:bodyPr rIns="457200"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="" xmlns:a16="http://schemas.microsoft.com/office/drawing/2014/main" id="{2CA358F9-FDAB-435E-8C1A-4A738B05E0C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195590" y="1429017"/>
            <a:ext cx="3800820" cy="4498057"/>
          </a:xfrm>
        </p:spPr>
        <p:txBody>
          <a:bodyPr rIns="457200"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="" xmlns:a16="http://schemas.microsoft.com/office/drawing/2014/main" id="{DACFA113-9FF8-4E58-B951-B3F0EC9E1F73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214912" y="1431790"/>
            <a:ext cx="3800820" cy="4498057"/>
          </a:xfrm>
        </p:spPr>
        <p:txBody>
          <a:bodyPr rIns="822960"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639E9F5-AA06-4F8D-9C3C-93F84C021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474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8C93910-36C0-4247-AA8F-0AE4EEC9E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8430" y="380196"/>
            <a:ext cx="10128421" cy="76997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1">
            <a:extLst>
              <a:ext uri="{FF2B5EF4-FFF2-40B4-BE49-F238E27FC236}">
                <a16:creationId xmlns="" xmlns:a16="http://schemas.microsoft.com/office/drawing/2014/main" id="{555F8427-E9CA-49E6-8AE9-ED1BDBD13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1064" y="1449806"/>
            <a:ext cx="587639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="" xmlns:a16="http://schemas.microsoft.com/office/drawing/2014/main" id="{5321AB6E-4445-4BB1-B9FB-988FE3FCB0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1064" y="2273718"/>
            <a:ext cx="5876389" cy="3664374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="" xmlns:a16="http://schemas.microsoft.com/office/drawing/2014/main" id="{BE337800-272E-4187-948E-AB6D00DF71A1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145878" y="1450895"/>
            <a:ext cx="587639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="" xmlns:a16="http://schemas.microsoft.com/office/drawing/2014/main" id="{3490EC0F-BFAC-421B-8701-663D6C38BD0D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145878" y="2274806"/>
            <a:ext cx="5876389" cy="366328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F91FAFC8-95D4-42F6-A237-AD9B38EF0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15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Content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A74195A-8207-4653-9618-FEF2DA8A3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D07E23E6-6A2F-4EBB-BAA3-780723750EA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49319" y="1228725"/>
            <a:ext cx="11839480" cy="67179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="" xmlns:a16="http://schemas.microsoft.com/office/drawing/2014/main" id="{F2E4A04F-CC4A-4D65-ADD6-100415BF7610}"/>
              </a:ext>
            </a:extLst>
          </p:cNvPr>
          <p:cNvSpPr>
            <a:spLocks noGrp="1"/>
          </p:cNvSpPr>
          <p:nvPr>
            <p:ph type="tbl" sz="quarter" idx="12" hasCustomPrompt="1"/>
          </p:nvPr>
        </p:nvSpPr>
        <p:spPr>
          <a:xfrm>
            <a:off x="149319" y="2073275"/>
            <a:ext cx="11863293" cy="38068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Table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1C79865C-D298-48FE-A461-FAEF3874AA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943362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89AEFE-FC93-4AF4-AA60-69D74CEA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Graph Placeholder">
            <a:extLst>
              <a:ext uri="{FF2B5EF4-FFF2-40B4-BE49-F238E27FC236}">
                <a16:creationId xmlns="" xmlns:a16="http://schemas.microsoft.com/office/drawing/2014/main" id="{77EA46B5-DFD9-4CBD-916B-41252B3634A1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143219" y="1277938"/>
            <a:ext cx="11864631" cy="4682187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65DF3EB-641B-4E11-8A18-AB00ABB1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30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89AEFE-FC93-4AF4-AA60-69D74CEA9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">
            <a:extLst>
              <a:ext uri="{FF2B5EF4-FFF2-40B4-BE49-F238E27FC236}">
                <a16:creationId xmlns="" xmlns:a16="http://schemas.microsoft.com/office/drawing/2014/main" id="{8EB81FAF-D709-4158-AB3A-6470D4C7F2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4912" y="1520826"/>
            <a:ext cx="10642294" cy="4384216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65DF3EB-641B-4E11-8A18-AB00ABB1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84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graphical user interface&#10;&#10;Description automatically generated">
            <a:extLst>
              <a:ext uri="{FF2B5EF4-FFF2-40B4-BE49-F238E27FC236}">
                <a16:creationId xmlns="" xmlns:a16="http://schemas.microsoft.com/office/drawing/2014/main" id="{696D1C8D-2804-489C-86CC-F70D29F92737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40" y="162881"/>
            <a:ext cx="11893320" cy="1630683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A52D6E93-3D36-4693-94CF-5E08B138D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841" y="378896"/>
            <a:ext cx="10096959" cy="7475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8288CE7-0338-4DCA-9309-6257DC1AB2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6292" y="1430626"/>
            <a:ext cx="11890272" cy="4507465"/>
          </a:xfrm>
          <a:prstGeom prst="rect">
            <a:avLst/>
          </a:prstGeom>
        </p:spPr>
        <p:txBody>
          <a:bodyPr vert="horz" lIns="91440" tIns="45720" rIns="82296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C25DAC51-AACD-4066-8BD6-6F7BF018F00F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40" y="6050987"/>
            <a:ext cx="11890272" cy="768098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0398713-19FC-43BC-8C7D-F7EE32024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87719" y="625719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  <a:latin typeface="Palatino Linotype" panose="02040502050505030304" pitchFamily="18" charset="0"/>
              </a:defRPr>
            </a:lvl1pPr>
          </a:lstStyle>
          <a:p>
            <a:fld id="{A3D1C70C-36A2-44FC-A083-98959550CF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156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1" r:id="rId2"/>
    <p:sldLayoutId id="2147483677" r:id="rId3"/>
    <p:sldLayoutId id="2147483664" r:id="rId4"/>
    <p:sldLayoutId id="2147483670" r:id="rId5"/>
    <p:sldLayoutId id="2147483665" r:id="rId6"/>
    <p:sldLayoutId id="2147483681" r:id="rId7"/>
    <p:sldLayoutId id="2147483675" r:id="rId8"/>
    <p:sldLayoutId id="2147483676" r:id="rId9"/>
    <p:sldLayoutId id="2147483672" r:id="rId10"/>
    <p:sldLayoutId id="2147483690" r:id="rId11"/>
    <p:sldLayoutId id="2147483669" r:id="rId12"/>
    <p:sldLayoutId id="2147483689" r:id="rId13"/>
    <p:sldLayoutId id="2147483678" r:id="rId1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000" b="1" kern="1200">
          <a:solidFill>
            <a:srgbClr val="6E2405"/>
          </a:solidFill>
          <a:latin typeface="Palatino Linotype" panose="020405020505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spcAft>
          <a:spcPts val="1400"/>
        </a:spcAft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go: New Jersey Department of Education.">
            <a:extLst>
              <a:ext uri="{FF2B5EF4-FFF2-40B4-BE49-F238E27FC236}">
                <a16:creationId xmlns="" xmlns:a16="http://schemas.microsoft.com/office/drawing/2014/main" id="{CF96DE2C-7117-450B-9505-73F2CC7674D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69" y="-5897"/>
            <a:ext cx="12081830" cy="2551181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56ABD99-43FC-48BD-956C-54F530646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169" y="1825625"/>
            <a:ext cx="1178804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Do not use this layout</a:t>
            </a:r>
          </a:p>
        </p:txBody>
      </p:sp>
    </p:spTree>
    <p:extLst>
      <p:ext uri="{BB962C8B-B14F-4D97-AF65-F5344CB8AC3E}">
        <p14:creationId xmlns:p14="http://schemas.microsoft.com/office/powerpoint/2010/main" val="3885510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rgbClr val="6E2405"/>
          </a:solidFill>
          <a:latin typeface="Palatino Linotype" panose="02040502050505030304" pitchFamily="18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8000"/>
        </a:lnSpc>
        <a:spcBef>
          <a:spcPts val="1000"/>
        </a:spcBef>
        <a:spcAft>
          <a:spcPts val="1400"/>
        </a:spcAft>
        <a:buFont typeface="Arial" panose="020B0604020202020204" pitchFamily="34" charset="0"/>
        <a:buNone/>
        <a:defRPr sz="44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FA60367D-4F1F-4D06-9551-9D120A83F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340" y="365125"/>
            <a:ext cx="118902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67A9155-9D6F-4818-A1EA-81ACC0306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9340" y="1825625"/>
            <a:ext cx="11890272" cy="41223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94CC72A4-5CFF-4D23-9567-642F3352896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40" y="6050987"/>
            <a:ext cx="11890272" cy="768098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0D45371-22E5-41E2-9C10-6B0FADA841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28577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  <a:latin typeface="Palatino Linotype" panose="02040502050505030304" pitchFamily="18" charset="0"/>
              </a:defRPr>
            </a:lvl1pPr>
          </a:lstStyle>
          <a:p>
            <a:fld id="{063B872D-3AE9-4542-A461-B751CD6BB8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1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rgbClr val="6E2405"/>
          </a:solidFill>
          <a:latin typeface="Palatino Linotype" panose="020405020505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spcAft>
          <a:spcPts val="14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0"/>
        </a:spcBef>
        <a:spcAft>
          <a:spcPts val="14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spcAft>
          <a:spcPts val="14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="" xmlns:a16="http://schemas.microsoft.com/office/drawing/2014/main" id="{8ABA78E1-B0AD-4F99-AFBC-44D545067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dirty="0"/>
              <a:t>New Jersey Student Learning Assessments</a:t>
            </a:r>
          </a:p>
        </p:txBody>
      </p:sp>
      <p:sp>
        <p:nvSpPr>
          <p:cNvPr id="5" name="Title 1">
            <a:extLst>
              <a:ext uri="{FF2B5EF4-FFF2-40B4-BE49-F238E27FC236}">
                <a16:creationId xmlns="" xmlns:a16="http://schemas.microsoft.com/office/drawing/2014/main" id="{A610B93D-7931-4443-BA93-1D60288054C2}"/>
              </a:ext>
            </a:extLst>
          </p:cNvPr>
          <p:cNvSpPr txBox="1">
            <a:spLocks/>
          </p:cNvSpPr>
          <p:nvPr/>
        </p:nvSpPr>
        <p:spPr>
          <a:xfrm>
            <a:off x="125730" y="1477780"/>
            <a:ext cx="12191999" cy="12824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1" kern="1200">
                <a:solidFill>
                  <a:srgbClr val="6E2405"/>
                </a:solidFill>
                <a:latin typeface="Palatino Linotype" panose="02040502050505030304" pitchFamily="18" charset="0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tx1"/>
                </a:solidFill>
              </a:rPr>
              <a:t>NJSLA Results: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Spring 2022 Administrations</a:t>
            </a:r>
          </a:p>
        </p:txBody>
      </p:sp>
      <p:sp>
        <p:nvSpPr>
          <p:cNvPr id="6" name="Subtitle 4">
            <a:extLst>
              <a:ext uri="{FF2B5EF4-FFF2-40B4-BE49-F238E27FC236}">
                <a16:creationId xmlns="" xmlns:a16="http://schemas.microsoft.com/office/drawing/2014/main" id="{8D6F7F69-7D13-4457-95F2-A813A2C0846C}"/>
              </a:ext>
            </a:extLst>
          </p:cNvPr>
          <p:cNvSpPr txBox="1">
            <a:spLocks/>
          </p:cNvSpPr>
          <p:nvPr/>
        </p:nvSpPr>
        <p:spPr>
          <a:xfrm>
            <a:off x="125731" y="2998734"/>
            <a:ext cx="12191998" cy="21980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8000"/>
              </a:lnSpc>
              <a:spcBef>
                <a:spcPts val="1000"/>
              </a:spcBef>
              <a:spcAft>
                <a:spcPts val="1400"/>
              </a:spcAft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spcAft>
                <a:spcPts val="1400"/>
              </a:spcAft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spcAft>
                <a:spcPts val="140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spcAft>
                <a:spcPts val="140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8000"/>
              </a:lnSpc>
              <a:spcBef>
                <a:spcPts val="500"/>
              </a:spcBef>
              <a:spcAft>
                <a:spcPts val="140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Great Meadows Regional School District</a:t>
            </a:r>
          </a:p>
          <a:p>
            <a:pPr marL="0" indent="0" algn="ctr">
              <a:buNone/>
            </a:pPr>
            <a:r>
              <a:rPr lang="en-US" dirty="0" smtClean="0"/>
              <a:t>October 27, 2022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B78C4E0-A8BF-43B2-A8DA-9A005C9BBF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76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="" xmlns:a16="http://schemas.microsoft.com/office/drawing/2014/main" id="{5B91880A-3875-41B8-AA76-2BF8EA8D6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419" y="235678"/>
            <a:ext cx="10096500" cy="747712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Comparison of </a:t>
            </a:r>
            <a:r>
              <a:rPr lang="en-US" sz="2400" dirty="0" smtClean="0">
                <a:solidFill>
                  <a:schemeClr val="tx1"/>
                </a:solidFill>
              </a:rPr>
              <a:t>Great Meadows Regional School District’s </a:t>
            </a:r>
            <a:r>
              <a:rPr lang="en-US" sz="2400" dirty="0">
                <a:solidFill>
                  <a:schemeClr val="tx1"/>
                </a:solidFill>
              </a:rPr>
              <a:t>Spring 2022 NJSLA Administrations English Language Arts - Percentages</a:t>
            </a: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="" xmlns:a16="http://schemas.microsoft.com/office/drawing/2014/main" id="{5E1AF6E2-1988-4D49-ADD4-CCDF2485B5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1239929"/>
              </p:ext>
            </p:extLst>
          </p:nvPr>
        </p:nvGraphicFramePr>
        <p:xfrm>
          <a:off x="199862" y="1102797"/>
          <a:ext cx="10917908" cy="3421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52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72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726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726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0726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0726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0726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007265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00726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1007265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1007265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721288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  <a:latin typeface="+mn-lt"/>
                          <a:cs typeface="Calibri"/>
                        </a:rPr>
                        <a:t>Grade</a:t>
                      </a:r>
                    </a:p>
                  </a:txBody>
                  <a:tcPr marL="98268" marR="98268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  <a:latin typeface="+mn-lt"/>
                        </a:rPr>
                        <a:t>Level 1, District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bg1"/>
                          </a:solidFill>
                          <a:latin typeface="+mn-lt"/>
                        </a:rPr>
                        <a:t>Level 1, State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  <a:latin typeface="+mn-lt"/>
                        </a:rPr>
                        <a:t>Level 2, District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bg1"/>
                          </a:solidFill>
                          <a:latin typeface="+mn-lt"/>
                        </a:rPr>
                        <a:t>Level 2, State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  <a:latin typeface="+mn-lt"/>
                        </a:rPr>
                        <a:t>Level 3, District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bg1"/>
                          </a:solidFill>
                          <a:latin typeface="+mn-lt"/>
                        </a:rPr>
                        <a:t>Level 3, State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  <a:latin typeface="+mn-lt"/>
                        </a:rPr>
                        <a:t>Level 4, District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  <a:latin typeface="+mn-lt"/>
                        </a:rPr>
                        <a:t>Level 4, State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  <a:latin typeface="+mn-lt"/>
                        </a:rPr>
                        <a:t>Level 5, District</a:t>
                      </a:r>
                    </a:p>
                  </a:txBody>
                  <a:tcPr marL="68580" marR="68580" marT="34290" marB="3429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bg1"/>
                          </a:solidFill>
                          <a:latin typeface="+mn-lt"/>
                        </a:rPr>
                        <a:t>Level 5, State</a:t>
                      </a:r>
                    </a:p>
                  </a:txBody>
                  <a:tcPr marL="68580" marR="68580" marT="34290" marB="3429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42083659"/>
                  </a:ext>
                </a:extLst>
              </a:tr>
              <a:tr h="450024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bg1"/>
                          </a:solidFill>
                          <a:latin typeface="+mn-lt"/>
                          <a:cs typeface="Calibri"/>
                        </a:rPr>
                        <a:t>3</a:t>
                      </a:r>
                    </a:p>
                  </a:txBody>
                  <a:tcPr marL="98268" marR="98268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FF"/>
                          </a:solidFill>
                          <a:latin typeface="+mn-lt"/>
                        </a:rPr>
                        <a:t>11.6</a:t>
                      </a:r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20.1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FF"/>
                          </a:solidFill>
                          <a:latin typeface="+mn-lt"/>
                        </a:rPr>
                        <a:t>14.5</a:t>
                      </a:r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  <a:latin typeface="+mn-lt"/>
                        </a:rPr>
                        <a:t>15.5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FF"/>
                          </a:solidFill>
                          <a:latin typeface="+mn-lt"/>
                        </a:rPr>
                        <a:t>24.6</a:t>
                      </a:r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  <a:latin typeface="+mn-lt"/>
                        </a:rPr>
                        <a:t>22.0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FF"/>
                          </a:solidFill>
                          <a:latin typeface="+mn-lt"/>
                        </a:rPr>
                        <a:t>46.4</a:t>
                      </a:r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  <a:latin typeface="+mn-lt"/>
                        </a:rPr>
                        <a:t>36.2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FF"/>
                          </a:solidFill>
                          <a:latin typeface="+mn-lt"/>
                        </a:rPr>
                        <a:t>2.9</a:t>
                      </a:r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68580" marR="68580" marT="34290" marB="3429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  <a:latin typeface="+mn-lt"/>
                        </a:rPr>
                        <a:t>6.2</a:t>
                      </a:r>
                    </a:p>
                  </a:txBody>
                  <a:tcPr marL="68580" marR="68580" marT="34290" marB="3429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0024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bg1"/>
                          </a:solidFill>
                          <a:latin typeface="+mn-lt"/>
                          <a:cs typeface="Calibri"/>
                        </a:rPr>
                        <a:t>4</a:t>
                      </a:r>
                    </a:p>
                  </a:txBody>
                  <a:tcPr marL="98268" marR="98268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FF"/>
                          </a:solidFill>
                          <a:latin typeface="+mn-lt"/>
                        </a:rPr>
                        <a:t>7.0</a:t>
                      </a:r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14.4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FF"/>
                          </a:solidFill>
                          <a:latin typeface="+mn-lt"/>
                        </a:rPr>
                        <a:t>15.5</a:t>
                      </a:r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14.3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FF"/>
                          </a:solidFill>
                          <a:latin typeface="+mn-lt"/>
                        </a:rPr>
                        <a:t>28.2</a:t>
                      </a:r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21.9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FF"/>
                          </a:solidFill>
                          <a:latin typeface="+mn-lt"/>
                        </a:rPr>
                        <a:t>36.6</a:t>
                      </a:r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35.3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FF"/>
                          </a:solidFill>
                          <a:latin typeface="+mn-lt"/>
                        </a:rPr>
                        <a:t>12.7</a:t>
                      </a:r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68580" marR="68580" marT="34290" marB="3429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  <a:latin typeface="+mn-lt"/>
                        </a:rPr>
                        <a:t>14.1</a:t>
                      </a:r>
                    </a:p>
                  </a:txBody>
                  <a:tcPr marL="68580" marR="68580" marT="34290" marB="3429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50024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bg1"/>
                          </a:solidFill>
                          <a:latin typeface="+mn-lt"/>
                          <a:cs typeface="Calibri"/>
                        </a:rPr>
                        <a:t>5</a:t>
                      </a:r>
                    </a:p>
                  </a:txBody>
                  <a:tcPr marL="98268" marR="98268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FF"/>
                          </a:solidFill>
                          <a:latin typeface="+mn-lt"/>
                        </a:rPr>
                        <a:t>5.9</a:t>
                      </a:r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  <a:latin typeface="+mn-lt"/>
                        </a:rPr>
                        <a:t>12.5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FF"/>
                          </a:solidFill>
                          <a:latin typeface="+mn-lt"/>
                        </a:rPr>
                        <a:t>11.8</a:t>
                      </a:r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14.7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FF"/>
                          </a:solidFill>
                          <a:latin typeface="+mn-lt"/>
                        </a:rPr>
                        <a:t>33.8</a:t>
                      </a:r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23.2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FF"/>
                          </a:solidFill>
                          <a:latin typeface="+mn-lt"/>
                        </a:rPr>
                        <a:t>44.1</a:t>
                      </a:r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  <a:latin typeface="+mn-lt"/>
                        </a:rPr>
                        <a:t>40.4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FF"/>
                          </a:solidFill>
                          <a:latin typeface="+mn-lt"/>
                        </a:rPr>
                        <a:t>4.4</a:t>
                      </a:r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68580" marR="68580" marT="34290" marB="3429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  <a:latin typeface="+mn-lt"/>
                        </a:rPr>
                        <a:t>9.2</a:t>
                      </a:r>
                    </a:p>
                  </a:txBody>
                  <a:tcPr marL="68580" marR="68580" marT="34290" marB="3429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50024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bg1"/>
                          </a:solidFill>
                          <a:latin typeface="+mn-lt"/>
                          <a:cs typeface="Calibri"/>
                        </a:rPr>
                        <a:t>6</a:t>
                      </a:r>
                    </a:p>
                  </a:txBody>
                  <a:tcPr marL="98268" marR="98268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FF"/>
                          </a:solidFill>
                          <a:latin typeface="+mn-lt"/>
                        </a:rPr>
                        <a:t>1.8</a:t>
                      </a:r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  <a:latin typeface="+mn-lt"/>
                        </a:rPr>
                        <a:t>10.6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FF"/>
                          </a:solidFill>
                          <a:latin typeface="+mn-lt"/>
                        </a:rPr>
                        <a:t>12.7</a:t>
                      </a:r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  <a:latin typeface="+mn-lt"/>
                        </a:rPr>
                        <a:t>15.6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FF"/>
                          </a:solidFill>
                          <a:latin typeface="+mn-lt"/>
                        </a:rPr>
                        <a:t>21.8</a:t>
                      </a:r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  <a:latin typeface="+mn-lt"/>
                        </a:rPr>
                        <a:t>26.3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FF"/>
                          </a:solidFill>
                          <a:latin typeface="+mn-lt"/>
                        </a:rPr>
                        <a:t>45.5</a:t>
                      </a:r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  <a:latin typeface="+mn-lt"/>
                        </a:rPr>
                        <a:t>37.4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FF"/>
                          </a:solidFill>
                          <a:latin typeface="+mn-lt"/>
                        </a:rPr>
                        <a:t>18.2</a:t>
                      </a:r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68580" marR="68580" marT="34290" marB="3429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  <a:latin typeface="+mn-lt"/>
                        </a:rPr>
                        <a:t>10.2</a:t>
                      </a:r>
                    </a:p>
                  </a:txBody>
                  <a:tcPr marL="68580" marR="68580" marT="34290" marB="3429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50024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bg1"/>
                          </a:solidFill>
                          <a:latin typeface="+mn-lt"/>
                          <a:cs typeface="Calibri"/>
                        </a:rPr>
                        <a:t>7</a:t>
                      </a:r>
                    </a:p>
                  </a:txBody>
                  <a:tcPr marL="98268" marR="98268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FF"/>
                          </a:solidFill>
                          <a:latin typeface="+mn-lt"/>
                        </a:rPr>
                        <a:t>10.9</a:t>
                      </a:r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12.3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FF"/>
                          </a:solidFill>
                          <a:latin typeface="+mn-lt"/>
                        </a:rPr>
                        <a:t>10.9</a:t>
                      </a:r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13.5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FF"/>
                          </a:solidFill>
                          <a:latin typeface="+mn-lt"/>
                        </a:rPr>
                        <a:t>26.6</a:t>
                      </a:r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21.5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FF"/>
                          </a:solidFill>
                          <a:latin typeface="+mn-lt"/>
                        </a:rPr>
                        <a:t>37.5</a:t>
                      </a:r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31.4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FF"/>
                          </a:solidFill>
                          <a:latin typeface="+mn-lt"/>
                        </a:rPr>
                        <a:t>14.1</a:t>
                      </a:r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68580" marR="68580" marT="34290" marB="3429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21.3</a:t>
                      </a:r>
                    </a:p>
                  </a:txBody>
                  <a:tcPr marL="68580" marR="68580" marT="34290" marB="3429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50023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bg1"/>
                          </a:solidFill>
                          <a:latin typeface="+mn-lt"/>
                          <a:cs typeface="Calibri"/>
                        </a:rPr>
                        <a:t>8</a:t>
                      </a:r>
                    </a:p>
                  </a:txBody>
                  <a:tcPr marL="98268" marR="98268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FF"/>
                          </a:solidFill>
                          <a:latin typeface="+mn-lt"/>
                        </a:rPr>
                        <a:t>4.5</a:t>
                      </a:r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14.3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FF"/>
                          </a:solidFill>
                          <a:latin typeface="+mn-lt"/>
                        </a:rPr>
                        <a:t>17.9</a:t>
                      </a:r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13.2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FF"/>
                          </a:solidFill>
                          <a:latin typeface="+mn-lt"/>
                        </a:rPr>
                        <a:t>16.4</a:t>
                      </a:r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21.2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FF"/>
                          </a:solidFill>
                          <a:latin typeface="+mn-lt"/>
                        </a:rPr>
                        <a:t>46.3</a:t>
                      </a:r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35.8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0000FF"/>
                          </a:solidFill>
                          <a:latin typeface="+mn-lt"/>
                        </a:rPr>
                        <a:t>14.9</a:t>
                      </a:r>
                      <a:endParaRPr lang="en-US" sz="1200" b="1" dirty="0">
                        <a:solidFill>
                          <a:srgbClr val="0000FF"/>
                        </a:solidFill>
                        <a:latin typeface="+mn-lt"/>
                      </a:endParaRPr>
                    </a:p>
                  </a:txBody>
                  <a:tcPr marL="68580" marR="68580" marT="34290" marB="3429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+mn-lt"/>
                        </a:rPr>
                        <a:t>15.6</a:t>
                      </a:r>
                    </a:p>
                  </a:txBody>
                  <a:tcPr marL="68580" marR="68580" marT="34290" marB="3429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4D064B1-8C74-4ED7-A3FE-008A7463DAFC}"/>
              </a:ext>
            </a:extLst>
          </p:cNvPr>
          <p:cNvSpPr txBox="1"/>
          <p:nvPr/>
        </p:nvSpPr>
        <p:spPr>
          <a:xfrm>
            <a:off x="199862" y="5424279"/>
            <a:ext cx="109179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Notes: Percentages may not total 100 due to rounding.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BD23A3A-EB22-4713-A79B-EF60A3BEC0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8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="" xmlns:a16="http://schemas.microsoft.com/office/drawing/2014/main" id="{CB40042B-5C60-4DA2-8F63-929C0D122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419" y="235678"/>
            <a:ext cx="10096500" cy="747712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Comparison of Great Meadows Regional School District’s Spring 2022 NJSLA Administrations Mathematics - Percentages</a:t>
            </a: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="" xmlns:a16="http://schemas.microsoft.com/office/drawing/2014/main" id="{6DF67034-35B3-43EB-BDAA-D6C1E6A75A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8296142"/>
              </p:ext>
            </p:extLst>
          </p:nvPr>
        </p:nvGraphicFramePr>
        <p:xfrm>
          <a:off x="128652" y="1085146"/>
          <a:ext cx="11011419" cy="3473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022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2819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792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9546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9546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95465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9546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995465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95465">
                  <a:extLst>
                    <a:ext uri="{9D8B030D-6E8A-4147-A177-3AD203B41FA5}">
                      <a16:colId xmlns="" xmlns:a16="http://schemas.microsoft.com/office/drawing/2014/main" val="549490092"/>
                    </a:ext>
                  </a:extLst>
                </a:gridCol>
                <a:gridCol w="995465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995465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65084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j-lt"/>
                        </a:rPr>
                        <a:t>Grade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1"/>
                          </a:solidFill>
                          <a:latin typeface="+mj-lt"/>
                        </a:rPr>
                        <a:t>Level 1, District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bg1"/>
                          </a:solidFill>
                          <a:latin typeface="+mj-lt"/>
                        </a:rPr>
                        <a:t>Level 1, State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1"/>
                          </a:solidFill>
                          <a:latin typeface="+mj-lt"/>
                        </a:rPr>
                        <a:t>Level 2, District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bg1"/>
                          </a:solidFill>
                          <a:latin typeface="+mj-lt"/>
                        </a:rPr>
                        <a:t>Level 2, State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1"/>
                          </a:solidFill>
                          <a:latin typeface="+mj-lt"/>
                        </a:rPr>
                        <a:t>Level 3, District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bg1"/>
                          </a:solidFill>
                          <a:latin typeface="+mj-lt"/>
                        </a:rPr>
                        <a:t>Level 3, State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1"/>
                          </a:solidFill>
                          <a:latin typeface="+mj-lt"/>
                        </a:rPr>
                        <a:t>Level 4, District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1"/>
                          </a:solidFill>
                          <a:latin typeface="+mj-lt"/>
                        </a:rPr>
                        <a:t>Level 4, State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bg1"/>
                          </a:solidFill>
                          <a:latin typeface="+mj-lt"/>
                        </a:rPr>
                        <a:t>Level 5, District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j-lt"/>
                        </a:rPr>
                        <a:t>Level 5, State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3188"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bg1"/>
                          </a:solidFill>
                          <a:latin typeface="+mj-lt"/>
                          <a:cs typeface="Calibri"/>
                        </a:rPr>
                        <a:t>3</a:t>
                      </a:r>
                    </a:p>
                  </a:txBody>
                  <a:tcPr marL="98268" marR="98268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5.8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13.3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13.0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tx1"/>
                          </a:solidFill>
                          <a:latin typeface="+mj-lt"/>
                        </a:rPr>
                        <a:t>18.3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20.3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23.0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44.9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32.8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15.9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tx1"/>
                          </a:solidFill>
                          <a:latin typeface="+mj-lt"/>
                        </a:rPr>
                        <a:t>12.6</a:t>
                      </a:r>
                    </a:p>
                  </a:txBody>
                  <a:tcPr marL="68580" marR="68580" marT="34290" marB="3429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3188"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bg1"/>
                          </a:solidFill>
                          <a:latin typeface="+mj-lt"/>
                          <a:cs typeface="Calibri"/>
                        </a:rPr>
                        <a:t>4</a:t>
                      </a:r>
                    </a:p>
                  </a:txBody>
                  <a:tcPr marL="98268" marR="98268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4.2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13.1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25.0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22.6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43.1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24.8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26.4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33.2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1.4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tx1"/>
                          </a:solidFill>
                          <a:latin typeface="+mj-lt"/>
                        </a:rPr>
                        <a:t>6.2</a:t>
                      </a:r>
                    </a:p>
                  </a:txBody>
                  <a:tcPr marL="68580" marR="68580" marT="34290" marB="3429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03188"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bg1"/>
                          </a:solidFill>
                          <a:latin typeface="+mj-lt"/>
                          <a:cs typeface="Calibri"/>
                        </a:rPr>
                        <a:t>5</a:t>
                      </a:r>
                    </a:p>
                  </a:txBody>
                  <a:tcPr marL="98268" marR="98268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4.4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15.1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25.0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23.0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35.3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25.9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33.8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28.9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1.5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7.1</a:t>
                      </a:r>
                    </a:p>
                  </a:txBody>
                  <a:tcPr marL="68580" marR="68580" marT="34290" marB="3429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0318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j-lt"/>
                          <a:cs typeface="Calibri"/>
                        </a:rPr>
                        <a:t>6</a:t>
                      </a:r>
                    </a:p>
                  </a:txBody>
                  <a:tcPr marL="98268" marR="98268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7.1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15.3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19.6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24.9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32.1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28.5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33.9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26.0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7.1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5.3</a:t>
                      </a:r>
                    </a:p>
                  </a:txBody>
                  <a:tcPr marL="68580" marR="68580" marT="34290" marB="3429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03188"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bg1"/>
                          </a:solidFill>
                          <a:latin typeface="+mj-lt"/>
                          <a:cs typeface="Calibri"/>
                        </a:rPr>
                        <a:t>7</a:t>
                      </a:r>
                    </a:p>
                  </a:txBody>
                  <a:tcPr marL="98268" marR="98268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4.7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10.9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23.4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23.6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23.4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31.5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43.8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28.9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4.7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tx1"/>
                          </a:solidFill>
                          <a:latin typeface="+mj-lt"/>
                        </a:rPr>
                        <a:t>5.1</a:t>
                      </a:r>
                    </a:p>
                  </a:txBody>
                  <a:tcPr marL="68580" marR="68580" marT="34290" marB="3429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0318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j-lt"/>
                          <a:cs typeface="Calibri"/>
                        </a:rPr>
                        <a:t>8*</a:t>
                      </a:r>
                    </a:p>
                  </a:txBody>
                  <a:tcPr marL="98268" marR="98268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15.6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30.4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20.0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31.9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28.9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22.3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28.9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14.6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6.7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0.8</a:t>
                      </a:r>
                    </a:p>
                  </a:txBody>
                  <a:tcPr marL="68580" marR="68580" marT="34290" marB="3429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0318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j-lt"/>
                          <a:cs typeface="Calibri"/>
                        </a:rPr>
                        <a:t>Algebra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+mj-lt"/>
                          <a:cs typeface="Calibri"/>
                        </a:rPr>
                        <a:t> I**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j-lt"/>
                        <a:cs typeface="Calibri"/>
                      </a:endParaRPr>
                    </a:p>
                  </a:txBody>
                  <a:tcPr marL="98268" marR="98268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0.0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17.7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0.0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22.6</a:t>
                      </a:r>
                      <a:endParaRPr lang="en-US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9.1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24.7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68.2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32.1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22.7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2.9</a:t>
                      </a:r>
                    </a:p>
                  </a:txBody>
                  <a:tcPr marL="68580" marR="68580" marT="34290" marB="3429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CBA49E3-BDE3-43B8-BE59-EE500A864EA1}"/>
              </a:ext>
            </a:extLst>
          </p:cNvPr>
          <p:cNvSpPr txBox="1"/>
          <p:nvPr/>
        </p:nvSpPr>
        <p:spPr>
          <a:xfrm>
            <a:off x="128653" y="4961733"/>
            <a:ext cx="11844608" cy="4924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050" dirty="0">
                <a:solidFill>
                  <a:srgbClr val="C00000"/>
                </a:solidFill>
              </a:rPr>
              <a:t>*Some students in grade 8 participated in the Algebra I assessment in place of the 8</a:t>
            </a:r>
            <a:r>
              <a:rPr lang="en-US" sz="1050" baseline="30000" dirty="0">
                <a:solidFill>
                  <a:srgbClr val="C00000"/>
                </a:solidFill>
              </a:rPr>
              <a:t>th</a:t>
            </a:r>
            <a:r>
              <a:rPr lang="en-US" sz="1050" dirty="0">
                <a:solidFill>
                  <a:srgbClr val="C00000"/>
                </a:solidFill>
              </a:rPr>
              <a:t> grade Math assessment. Thus, Math 8 outcomes are not representative of grade 8 performance as a whole.</a:t>
            </a:r>
          </a:p>
          <a:p>
            <a:endParaRPr lang="en-US" sz="500" dirty="0"/>
          </a:p>
          <a:p>
            <a:r>
              <a:rPr lang="en-US" sz="1050" dirty="0"/>
              <a:t>Notes: Percentages may not total 100 due to rounding.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472174A-7BBE-4061-98E7-D71ABFCE80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80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="" xmlns:a16="http://schemas.microsoft.com/office/drawing/2014/main" id="{CB40042B-5C60-4DA2-8F63-929C0D122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4419" y="235678"/>
            <a:ext cx="10096500" cy="747712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Comparison of Great Meadows Regional School District’s Spring 2022 NJSLA Administrations Science - Percentages</a:t>
            </a: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="" xmlns:a16="http://schemas.microsoft.com/office/drawing/2014/main" id="{6DF67034-35B3-43EB-BDAA-D6C1E6A75A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8013280"/>
              </p:ext>
            </p:extLst>
          </p:nvPr>
        </p:nvGraphicFramePr>
        <p:xfrm>
          <a:off x="568960" y="1564640"/>
          <a:ext cx="10501940" cy="1992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391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806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2368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589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5895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15895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15895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15895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158952">
                  <a:extLst>
                    <a:ext uri="{9D8B030D-6E8A-4147-A177-3AD203B41FA5}">
                      <a16:colId xmlns="" xmlns:a16="http://schemas.microsoft.com/office/drawing/2014/main" val="549490092"/>
                    </a:ext>
                  </a:extLst>
                </a:gridCol>
              </a:tblGrid>
              <a:tr h="89186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j-lt"/>
                        </a:rPr>
                        <a:t>Grade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j-lt"/>
                        </a:rPr>
                        <a:t>Level 1, District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j-lt"/>
                        </a:rPr>
                        <a:t>Level 1, State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j-lt"/>
                        </a:rPr>
                        <a:t>Level 2, District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j-lt"/>
                        </a:rPr>
                        <a:t>Level 2, State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j-lt"/>
                        </a:rPr>
                        <a:t>Level 3, District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j-lt"/>
                        </a:rPr>
                        <a:t>Level 3, State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j-lt"/>
                        </a:rPr>
                        <a:t>Level 4, District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  <a:latin typeface="+mj-lt"/>
                        </a:rPr>
                        <a:t>Level 4, State</a:t>
                      </a:r>
                    </a:p>
                  </a:txBody>
                  <a:tcPr marL="68580" marR="68580" marT="34290" marB="34290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5029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j-lt"/>
                          <a:cs typeface="Calibri"/>
                        </a:rPr>
                        <a:t>5</a:t>
                      </a:r>
                    </a:p>
                  </a:txBody>
                  <a:tcPr marL="98268" marR="98268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33.8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41.6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44.1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32.9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20.6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18.2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1.5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7.4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5029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j-lt"/>
                          <a:cs typeface="Calibri"/>
                        </a:rPr>
                        <a:t>8</a:t>
                      </a:r>
                    </a:p>
                  </a:txBody>
                  <a:tcPr marL="98268" marR="98268" marT="34290" marB="3429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28.8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40.9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56.1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43.5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9.1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12.0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+mj-lt"/>
                        </a:rPr>
                        <a:t>6.1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+mj-lt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+mj-lt"/>
                        </a:rPr>
                        <a:t>3.6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CBA49E3-BDE3-43B8-BE59-EE500A864EA1}"/>
              </a:ext>
            </a:extLst>
          </p:cNvPr>
          <p:cNvSpPr txBox="1"/>
          <p:nvPr/>
        </p:nvSpPr>
        <p:spPr>
          <a:xfrm>
            <a:off x="128653" y="5291930"/>
            <a:ext cx="11011418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dirty="0"/>
              <a:t>Notes: Percentages may not total 100 due to rounding.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472174A-7BBE-4061-98E7-D71ABFCE80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80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9E2964-91A4-4BBA-81F2-3290A8D6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Subgroup Charts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6ECEA75-CBFE-4BF0-A3A0-EF40B961F5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dirty="0" smtClean="0"/>
              <a:pPr/>
              <a:t>5</a:t>
            </a:fld>
            <a:endParaRPr lang="en-US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2730560"/>
              </p:ext>
            </p:extLst>
          </p:nvPr>
        </p:nvGraphicFramePr>
        <p:xfrm>
          <a:off x="2548731" y="1162049"/>
          <a:ext cx="7094538" cy="4832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750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9E2964-91A4-4BBA-81F2-3290A8D6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Subgroup Charts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6ECEA75-CBFE-4BF0-A3A0-EF40B961F5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dirty="0" smtClean="0"/>
              <a:pPr/>
              <a:t>6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2620013"/>
              </p:ext>
            </p:extLst>
          </p:nvPr>
        </p:nvGraphicFramePr>
        <p:xfrm>
          <a:off x="2489200" y="1241424"/>
          <a:ext cx="7213600" cy="4765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193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9E2964-91A4-4BBA-81F2-3290A8D6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Subgroup Charts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6ECEA75-CBFE-4BF0-A3A0-EF40B961F5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dirty="0" smtClean="0"/>
              <a:pPr/>
              <a:t>7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2803293"/>
              </p:ext>
            </p:extLst>
          </p:nvPr>
        </p:nvGraphicFramePr>
        <p:xfrm>
          <a:off x="2370137" y="1065212"/>
          <a:ext cx="7426326" cy="4611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CBA49E3-BDE3-43B8-BE59-EE500A864EA1}"/>
              </a:ext>
            </a:extLst>
          </p:cNvPr>
          <p:cNvSpPr txBox="1"/>
          <p:nvPr/>
        </p:nvSpPr>
        <p:spPr>
          <a:xfrm>
            <a:off x="255653" y="5711030"/>
            <a:ext cx="11011418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dirty="0"/>
              <a:t>Notes: </a:t>
            </a:r>
            <a:r>
              <a:rPr lang="en-US" sz="1600" dirty="0" smtClean="0"/>
              <a:t>All students were eligible for free lunch during the 2021-22 school year.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8775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7B3E4E-44BD-4DA3-B2F6-452C5539D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District Takeaways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2E5B26F-602D-4E28-A656-0778DEA1F4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200" dirty="0" smtClean="0"/>
              <a:t>COVID-19 pandemic impacted student learning between the 2018-19 school year to present day.</a:t>
            </a:r>
          </a:p>
          <a:p>
            <a:r>
              <a:rPr lang="en-US" sz="3200" dirty="0" smtClean="0"/>
              <a:t>Decrease in scores was statewide, not isolated to GMRSD.</a:t>
            </a:r>
          </a:p>
          <a:p>
            <a:r>
              <a:rPr lang="en-US" sz="3200" dirty="0" smtClean="0"/>
              <a:t>Learning Acceleration Principles to be continued for the 2022-23 School Year.</a:t>
            </a:r>
          </a:p>
          <a:p>
            <a:pPr lvl="1"/>
            <a:r>
              <a:rPr lang="en-US" sz="2900" dirty="0"/>
              <a:t>Provide conditions for teaching and learning that will foster social and emotional well-being of students, families and educators.</a:t>
            </a:r>
          </a:p>
          <a:p>
            <a:pPr lvl="1"/>
            <a:r>
              <a:rPr lang="en-US" sz="2900" dirty="0"/>
              <a:t>Improve equitable access to grade level content and high-quality resources for each student.</a:t>
            </a:r>
          </a:p>
          <a:p>
            <a:pPr lvl="1"/>
            <a:r>
              <a:rPr lang="en-US" sz="2900" dirty="0"/>
              <a:t>Prioritize content and learning by focusing on the depth of instruction, rather than the pace.</a:t>
            </a:r>
          </a:p>
          <a:p>
            <a:pPr lvl="1"/>
            <a:r>
              <a:rPr lang="en-US" sz="2900" dirty="0" smtClean="0"/>
              <a:t>Continue a K–8 </a:t>
            </a:r>
            <a:r>
              <a:rPr lang="en-US" sz="2900" dirty="0"/>
              <a:t>accelerated learning cycle to identify gaps and scaffold as needed</a:t>
            </a:r>
            <a:r>
              <a:rPr lang="en-US" sz="2900" dirty="0" smtClean="0"/>
              <a:t>.</a:t>
            </a:r>
            <a:endParaRPr lang="en-US" sz="2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8DC8A32-8EA7-4F66-BD2D-828C549AA6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8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7B3E4E-44BD-4DA3-B2F6-452C5539D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Intervention Strategies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2E5B26F-602D-4E28-A656-0778DEA1F4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700" b="1" dirty="0" smtClean="0"/>
              <a:t>Title I Funding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1700" dirty="0"/>
              <a:t>U</a:t>
            </a:r>
            <a:r>
              <a:rPr lang="en-US" sz="1700" dirty="0" smtClean="0"/>
              <a:t>sed to retain early intervention (BSI/Smart Start) for students in grades K-3.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700" b="1" dirty="0" smtClean="0"/>
              <a:t>ARP ESSER Funding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1700" dirty="0"/>
              <a:t>U</a:t>
            </a:r>
            <a:r>
              <a:rPr lang="en-US" sz="1700" dirty="0" smtClean="0"/>
              <a:t>sed for academic clubs for the 2022-23 school year.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1700" dirty="0"/>
              <a:t>Open to all students, regardless of academic need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1700" dirty="0"/>
              <a:t>Programs include Saturday Tutoring, Step Ahead, Homework Club, Gardening Club and </a:t>
            </a:r>
            <a:r>
              <a:rPr lang="en-US" sz="1700" dirty="0" smtClean="0"/>
              <a:t>SAMS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700" b="1" dirty="0" smtClean="0"/>
              <a:t>SMART/EXCEL Time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1700" dirty="0" smtClean="0"/>
              <a:t>Built in to the school day at GMMS.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1700" dirty="0" smtClean="0"/>
              <a:t>SMART time allows teachers to meet with small groups and work on Project Based Learning activities.  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1700" dirty="0" smtClean="0"/>
              <a:t>EXCEL time </a:t>
            </a:r>
            <a:r>
              <a:rPr lang="en-US" sz="1700" dirty="0"/>
              <a:t> is used specifically for math and ELA </a:t>
            </a:r>
            <a:r>
              <a:rPr lang="en-US" sz="1700" dirty="0" smtClean="0"/>
              <a:t>practice and is monitored by their </a:t>
            </a:r>
            <a:r>
              <a:rPr lang="en-US" sz="1700" dirty="0"/>
              <a:t>subject area teacher.</a:t>
            </a:r>
            <a:endParaRPr lang="en-US" sz="1700" dirty="0" smtClean="0"/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700" b="1" dirty="0" smtClean="0"/>
              <a:t>Learning Acceleration Coaching</a:t>
            </a:r>
            <a:endParaRPr lang="en-US" sz="1700" b="1" dirty="0"/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1700" dirty="0" smtClean="0"/>
              <a:t>Dr. Tracey </a:t>
            </a:r>
            <a:r>
              <a:rPr lang="en-US" sz="1700" dirty="0" err="1" smtClean="0"/>
              <a:t>Severns</a:t>
            </a:r>
            <a:r>
              <a:rPr lang="en-US" sz="1700" dirty="0" smtClean="0"/>
              <a:t> (Teach 4 Results) working with staff during professional development days and PLC/articulation meetings to discuss high-impact teaching strategies and how to use data to increase student success.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8DC8A32-8EA7-4F66-BD2D-828C549AA6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D1C70C-36A2-44FC-A083-98959550CFF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87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DJOE_Main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954F72"/>
      </a:folHlink>
    </a:clrScheme>
    <a:fontScheme name="NJDOE Template 0921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NJDOE_0921 (002)  -  Read-Only" id="{58665EE0-0778-4B6A-9B26-9250B8818B72}" vid="{54CFC8EA-E008-44E1-8673-8AAADB6EDDC7}"/>
    </a:ext>
  </a:extLst>
</a:theme>
</file>

<file path=ppt/theme/theme2.xml><?xml version="1.0" encoding="utf-8"?>
<a:theme xmlns:a="http://schemas.openxmlformats.org/drawingml/2006/main" name="NJDOE_TitleSlid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954F72"/>
      </a:folHlink>
    </a:clrScheme>
    <a:fontScheme name="NJDOE Template 0921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NJDOE_0921 (002)  -  Read-Only" id="{58665EE0-0778-4B6A-9B26-9250B8818B72}" vid="{BAD783E9-B5E0-4BB5-B18C-531425630476}"/>
    </a:ext>
  </a:extLst>
</a:theme>
</file>

<file path=ppt/theme/theme3.xml><?xml version="1.0" encoding="utf-8"?>
<a:theme xmlns:a="http://schemas.openxmlformats.org/drawingml/2006/main" name="NJDOE_Section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NJDOE_0921 (002)  -  Read-Only" id="{58665EE0-0778-4B6A-9B26-9250B8818B72}" vid="{8584AAFA-913A-46C4-82D9-8779EB51097F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ReviewStatus xmlns="15ebe88e-7bda-4304-bde2-f2b889566e4a" xsi:nil="true"/>
    <_ip_UnifiedCompliancePolicyProperties xmlns="http://schemas.microsoft.com/sharepoint/v3" xsi:nil="true"/>
    <Notes_x003a_ xmlns="15ebe88e-7bda-4304-bde2-f2b889566e4a" xsi:nil="true"/>
    <_Flow_SignoffStatus xmlns="15ebe88e-7bda-4304-bde2-f2b889566e4a" xsi:nil="true"/>
    <SharedWithUsers xmlns="8089b851-2d40-4043-a4c6-e46a55c68222">
      <UserInfo>
        <DisplayName>Steele Dadzie, Timothy</DisplayName>
        <AccountId>64</AccountId>
        <AccountType/>
      </UserInfo>
      <UserInfo>
        <DisplayName>Hilaman, Lara</DisplayName>
        <AccountId>594</AccountId>
        <AccountType/>
      </UserInfo>
    </SharedWithUsers>
    <lcf76f155ced4ddcb4097134ff3c332f xmlns="15ebe88e-7bda-4304-bde2-f2b889566e4a">
      <Terms xmlns="http://schemas.microsoft.com/office/infopath/2007/PartnerControls"/>
    </lcf76f155ced4ddcb4097134ff3c332f>
    <TaxCatchAll xmlns="8089b851-2d40-4043-a4c6-e46a55c6822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4C37DC6888604FBE624C8711B8619C" ma:contentTypeVersion="21" ma:contentTypeDescription="Create a new document." ma:contentTypeScope="" ma:versionID="ce2bf321bb0195aebd21873fe428ce73">
  <xsd:schema xmlns:xsd="http://www.w3.org/2001/XMLSchema" xmlns:xs="http://www.w3.org/2001/XMLSchema" xmlns:p="http://schemas.microsoft.com/office/2006/metadata/properties" xmlns:ns1="http://schemas.microsoft.com/sharepoint/v3" xmlns:ns2="15ebe88e-7bda-4304-bde2-f2b889566e4a" xmlns:ns3="8089b851-2d40-4043-a4c6-e46a55c68222" targetNamespace="http://schemas.microsoft.com/office/2006/metadata/properties" ma:root="true" ma:fieldsID="5630325d37f82921768a4c686bbf839c" ns1:_="" ns2:_="" ns3:_="">
    <xsd:import namespace="http://schemas.microsoft.com/sharepoint/v3"/>
    <xsd:import namespace="15ebe88e-7bda-4304-bde2-f2b889566e4a"/>
    <xsd:import namespace="8089b851-2d40-4043-a4c6-e46a55c682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2:Notes_x003a_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ReviewStatus" minOccurs="0"/>
                <xsd:element ref="ns2:_Flow_SignoffStatu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ebe88e-7bda-4304-bde2-f2b889566e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s_x003a_" ma:index="16" nillable="true" ma:displayName="Notes:" ma:description="Signed off by JM and Sent to B&amp;A on 2/18/21 @ 9:14AM" ma:format="Dropdown" ma:internalName="Notes_x003a_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ReviewStatus" ma:index="22" nillable="true" ma:displayName="Review Status" ma:format="Dropdown" ma:internalName="ReviewStatus">
      <xsd:simpleType>
        <xsd:union memberTypes="dms:Text">
          <xsd:simpleType>
            <xsd:restriction base="dms:Choice">
              <xsd:enumeration value="In Review: GEG"/>
              <xsd:enumeration value="In Review: DP"/>
              <xsd:enumeration value="In Review: LE"/>
              <xsd:enumeration value="In Review: LH"/>
              <xsd:enumeration value="Ready to Publish"/>
            </xsd:restriction>
          </xsd:simpleType>
        </xsd:union>
      </xsd:simpleType>
    </xsd:element>
    <xsd:element name="_Flow_SignoffStatus" ma:index="23" nillable="true" ma:displayName="Sign-off status" ma:internalName="Sign_x002d_off_x0020_status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e8829e9b-2c9c-4724-8f43-688495af2fc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89b851-2d40-4043-a4c6-e46a55c6822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7" nillable="true" ma:displayName="Taxonomy Catch All Column" ma:hidden="true" ma:list="{e5c5a242-7e7d-493e-a241-2a9f10ad3cb3}" ma:internalName="TaxCatchAll" ma:showField="CatchAllData" ma:web="8089b851-2d40-4043-a4c6-e46a55c682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2B0631-BA7D-45C4-8C67-52725AC6CAF7}">
  <ds:schemaRefs>
    <ds:schemaRef ds:uri="8089b851-2d40-4043-a4c6-e46a55c68222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15ebe88e-7bda-4304-bde2-f2b889566e4a"/>
    <ds:schemaRef ds:uri="http://schemas.microsoft.com/sharepoint/v3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BF36A3F-2FE0-45A0-AE77-AF1CB76A7DD4}">
  <ds:schemaRefs>
    <ds:schemaRef ds:uri="15ebe88e-7bda-4304-bde2-f2b889566e4a"/>
    <ds:schemaRef ds:uri="8089b851-2d40-4043-a4c6-e46a55c6822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73ED28A-5C1A-4A34-B533-0164B306E2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NJDOE_0921</Template>
  <TotalTime>6740</TotalTime>
  <Words>641</Words>
  <Application>Microsoft Office PowerPoint</Application>
  <PresentationFormat>Custom</PresentationFormat>
  <Paragraphs>245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NDJOE_Main</vt:lpstr>
      <vt:lpstr>NJDOE_TitleSlide</vt:lpstr>
      <vt:lpstr>NJDOE_SectionTitle</vt:lpstr>
      <vt:lpstr>New Jersey Student Learning Assessments</vt:lpstr>
      <vt:lpstr>Comparison of Great Meadows Regional School District’s Spring 2022 NJSLA Administrations English Language Arts - Percentages</vt:lpstr>
      <vt:lpstr>Comparison of Great Meadows Regional School District’s Spring 2022 NJSLA Administrations Mathematics - Percentages</vt:lpstr>
      <vt:lpstr>Comparison of Great Meadows Regional School District’s Spring 2022 NJSLA Administrations Science - Percentages</vt:lpstr>
      <vt:lpstr>Subgroup Charts</vt:lpstr>
      <vt:lpstr>Subgroup Charts</vt:lpstr>
      <vt:lpstr>Subgroup Charts</vt:lpstr>
      <vt:lpstr>District Takeaways</vt:lpstr>
      <vt:lpstr>Intervention Strategies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NJSLA Results: Spring 2022 Administrations</dc:title>
  <dc:creator>Vadel, Orlando</dc:creator>
  <cp:lastModifiedBy>Samantha Westberg</cp:lastModifiedBy>
  <cp:revision>30</cp:revision>
  <dcterms:created xsi:type="dcterms:W3CDTF">2022-07-18T14:09:51Z</dcterms:created>
  <dcterms:modified xsi:type="dcterms:W3CDTF">2022-10-27T12:19:31Z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0x010100524C37DC6888604FBE624C8711B8619C</vt:lpwstr>
  </property>
  <property fmtid="{D5CDD505-2E9C-101B-9397-08002B2CF9AE}" pid="3" name="MediaServiceImageTags">
    <vt:lpwstr/>
  </property>
</Properties>
</file>